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74" r:id="rId2"/>
    <p:sldId id="275" r:id="rId3"/>
    <p:sldId id="257" r:id="rId4"/>
    <p:sldId id="258" r:id="rId5"/>
    <p:sldId id="259" r:id="rId6"/>
    <p:sldId id="267" r:id="rId7"/>
    <p:sldId id="276" r:id="rId8"/>
    <p:sldId id="260" r:id="rId9"/>
    <p:sldId id="277" r:id="rId10"/>
    <p:sldId id="268" r:id="rId11"/>
    <p:sldId id="278" r:id="rId12"/>
    <p:sldId id="262" r:id="rId13"/>
    <p:sldId id="279" r:id="rId14"/>
    <p:sldId id="280" r:id="rId15"/>
    <p:sldId id="281" r:id="rId16"/>
    <p:sldId id="269" r:id="rId17"/>
    <p:sldId id="265" r:id="rId18"/>
    <p:sldId id="266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726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F1E922-BE4A-45BA-AE67-8757318406D3}" type="doc">
      <dgm:prSet loTypeId="urn:microsoft.com/office/officeart/2005/8/layout/vProcess5" loCatId="process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86A6C61-050B-4DA3-8284-31A43603D544}">
      <dgm:prSet/>
      <dgm:spPr/>
      <dgm:t>
        <a:bodyPr/>
        <a:lstStyle/>
        <a:p>
          <a:r>
            <a:rPr lang="en-US" dirty="0"/>
            <a:t>When SVM is run with 2 variables, time and Ejection fraction (Chosen because they have the highest correlation strength with Death Event) Gave me the highest accuracy of 86.67% </a:t>
          </a:r>
        </a:p>
      </dgm:t>
    </dgm:pt>
    <dgm:pt modelId="{0ECE7F5E-1DE3-4327-B5B5-F4B54698B2FE}" type="parTrans" cxnId="{7D44CD50-3C0D-49FB-8098-49DBAEDFCE71}">
      <dgm:prSet/>
      <dgm:spPr/>
      <dgm:t>
        <a:bodyPr/>
        <a:lstStyle/>
        <a:p>
          <a:endParaRPr lang="en-US"/>
        </a:p>
      </dgm:t>
    </dgm:pt>
    <dgm:pt modelId="{FEF3F01B-3185-48AC-B416-10DD4D12FE98}" type="sibTrans" cxnId="{7D44CD50-3C0D-49FB-8098-49DBAEDFCE71}">
      <dgm:prSet/>
      <dgm:spPr/>
      <dgm:t>
        <a:bodyPr/>
        <a:lstStyle/>
        <a:p>
          <a:endParaRPr lang="en-US"/>
        </a:p>
      </dgm:t>
    </dgm:pt>
    <dgm:pt modelId="{9E93D7A3-E0D4-4F2D-9213-D31F7DC66DA4}">
      <dgm:prSet/>
      <dgm:spPr/>
      <dgm:t>
        <a:bodyPr/>
        <a:lstStyle/>
        <a:p>
          <a:r>
            <a:rPr lang="en-US" dirty="0"/>
            <a:t>When SVM is run with three variables Platelets and creatinine phosphokinase(least correlated with death event) the accuracy was 67.78%</a:t>
          </a:r>
        </a:p>
      </dgm:t>
    </dgm:pt>
    <dgm:pt modelId="{7B8AFA21-AC22-4D9F-A9D6-40135B540E00}" type="parTrans" cxnId="{E1F3AEFE-607E-4B9F-8066-A99DADCEE991}">
      <dgm:prSet/>
      <dgm:spPr/>
      <dgm:t>
        <a:bodyPr/>
        <a:lstStyle/>
        <a:p>
          <a:endParaRPr lang="en-US"/>
        </a:p>
      </dgm:t>
    </dgm:pt>
    <dgm:pt modelId="{F5F1A13D-FAFD-48B8-8DBC-E26ACFC08E8D}" type="sibTrans" cxnId="{E1F3AEFE-607E-4B9F-8066-A99DADCEE991}">
      <dgm:prSet/>
      <dgm:spPr/>
      <dgm:t>
        <a:bodyPr/>
        <a:lstStyle/>
        <a:p>
          <a:endParaRPr lang="en-US"/>
        </a:p>
      </dgm:t>
    </dgm:pt>
    <dgm:pt modelId="{62D51751-91B3-406D-B97B-FA75642C702E}">
      <dgm:prSet/>
      <dgm:spPr/>
      <dgm:t>
        <a:bodyPr/>
        <a:lstStyle/>
        <a:p>
          <a:r>
            <a:rPr lang="en-US"/>
            <a:t>When SVM is run with 4 variables, Time, Serum sodium, Sex and Diabetes (Where all 4 variables are negatively correlated with death Event) accuracy came out to be 82.22%. </a:t>
          </a:r>
        </a:p>
      </dgm:t>
    </dgm:pt>
    <dgm:pt modelId="{8A8F714E-8B2E-4997-8FF3-7739EFF27A0E}" type="parTrans" cxnId="{3D107858-345C-434F-9B18-041BF30EF0D4}">
      <dgm:prSet/>
      <dgm:spPr/>
      <dgm:t>
        <a:bodyPr/>
        <a:lstStyle/>
        <a:p>
          <a:endParaRPr lang="en-US"/>
        </a:p>
      </dgm:t>
    </dgm:pt>
    <dgm:pt modelId="{A152A786-7986-4F6A-A2F3-4178BAA20141}" type="sibTrans" cxnId="{3D107858-345C-434F-9B18-041BF30EF0D4}">
      <dgm:prSet/>
      <dgm:spPr/>
      <dgm:t>
        <a:bodyPr/>
        <a:lstStyle/>
        <a:p>
          <a:endParaRPr lang="en-US"/>
        </a:p>
      </dgm:t>
    </dgm:pt>
    <dgm:pt modelId="{994D0D73-5F25-4F44-91E4-20FEB76EE1C9}">
      <dgm:prSet/>
      <dgm:spPr/>
      <dgm:t>
        <a:bodyPr/>
        <a:lstStyle/>
        <a:p>
          <a:r>
            <a:rPr lang="en-US"/>
            <a:t>When SVM is run with 5 variables,</a:t>
          </a:r>
          <a:r>
            <a:rPr lang="en-IN"/>
            <a:t> Serum Creatinine , Creatinine Phosphokinase, Age, High blood pressure and Anaemia </a:t>
          </a:r>
          <a:r>
            <a:rPr lang="en-US"/>
            <a:t>accuracy(Where all variables are positively correlated) came out to be 72.22%.</a:t>
          </a:r>
        </a:p>
      </dgm:t>
    </dgm:pt>
    <dgm:pt modelId="{B7B63EEA-897B-496B-9A58-0967AD9F7C24}" type="parTrans" cxnId="{B9115092-297C-4901-8335-FD5EEE2144E6}">
      <dgm:prSet/>
      <dgm:spPr/>
      <dgm:t>
        <a:bodyPr/>
        <a:lstStyle/>
        <a:p>
          <a:endParaRPr lang="en-US"/>
        </a:p>
      </dgm:t>
    </dgm:pt>
    <dgm:pt modelId="{E53F071D-31AB-4B3F-8236-114DD0E254D0}" type="sibTrans" cxnId="{B9115092-297C-4901-8335-FD5EEE2144E6}">
      <dgm:prSet/>
      <dgm:spPr/>
      <dgm:t>
        <a:bodyPr/>
        <a:lstStyle/>
        <a:p>
          <a:endParaRPr lang="en-US"/>
        </a:p>
      </dgm:t>
    </dgm:pt>
    <dgm:pt modelId="{45F420B1-697A-4A67-B14E-540370BFF115}" type="pres">
      <dgm:prSet presAssocID="{A6F1E922-BE4A-45BA-AE67-8757318406D3}" presName="outerComposite" presStyleCnt="0">
        <dgm:presLayoutVars>
          <dgm:chMax val="5"/>
          <dgm:dir/>
          <dgm:resizeHandles val="exact"/>
        </dgm:presLayoutVars>
      </dgm:prSet>
      <dgm:spPr/>
    </dgm:pt>
    <dgm:pt modelId="{9AB5DC57-5C7C-4C81-B19B-73C94751613B}" type="pres">
      <dgm:prSet presAssocID="{A6F1E922-BE4A-45BA-AE67-8757318406D3}" presName="dummyMaxCanvas" presStyleCnt="0">
        <dgm:presLayoutVars/>
      </dgm:prSet>
      <dgm:spPr/>
    </dgm:pt>
    <dgm:pt modelId="{46740EFA-A028-4F13-A650-6FA589FDAECB}" type="pres">
      <dgm:prSet presAssocID="{A6F1E922-BE4A-45BA-AE67-8757318406D3}" presName="FourNodes_1" presStyleLbl="node1" presStyleIdx="0" presStyleCnt="4">
        <dgm:presLayoutVars>
          <dgm:bulletEnabled val="1"/>
        </dgm:presLayoutVars>
      </dgm:prSet>
      <dgm:spPr/>
    </dgm:pt>
    <dgm:pt modelId="{59107B32-2924-42C9-B2A9-0F974325A5DF}" type="pres">
      <dgm:prSet presAssocID="{A6F1E922-BE4A-45BA-AE67-8757318406D3}" presName="FourNodes_2" presStyleLbl="node1" presStyleIdx="1" presStyleCnt="4">
        <dgm:presLayoutVars>
          <dgm:bulletEnabled val="1"/>
        </dgm:presLayoutVars>
      </dgm:prSet>
      <dgm:spPr/>
    </dgm:pt>
    <dgm:pt modelId="{885E6263-CA5A-4AEE-86B1-F2FD7C8BAA7D}" type="pres">
      <dgm:prSet presAssocID="{A6F1E922-BE4A-45BA-AE67-8757318406D3}" presName="FourNodes_3" presStyleLbl="node1" presStyleIdx="2" presStyleCnt="4">
        <dgm:presLayoutVars>
          <dgm:bulletEnabled val="1"/>
        </dgm:presLayoutVars>
      </dgm:prSet>
      <dgm:spPr/>
    </dgm:pt>
    <dgm:pt modelId="{92162995-B729-4E65-BB26-8BC8B6FF3419}" type="pres">
      <dgm:prSet presAssocID="{A6F1E922-BE4A-45BA-AE67-8757318406D3}" presName="FourNodes_4" presStyleLbl="node1" presStyleIdx="3" presStyleCnt="4">
        <dgm:presLayoutVars>
          <dgm:bulletEnabled val="1"/>
        </dgm:presLayoutVars>
      </dgm:prSet>
      <dgm:spPr/>
    </dgm:pt>
    <dgm:pt modelId="{3AFDF16A-F5D7-4FFF-A46E-E6F51C2DDBD3}" type="pres">
      <dgm:prSet presAssocID="{A6F1E922-BE4A-45BA-AE67-8757318406D3}" presName="FourConn_1-2" presStyleLbl="fgAccFollowNode1" presStyleIdx="0" presStyleCnt="3">
        <dgm:presLayoutVars>
          <dgm:bulletEnabled val="1"/>
        </dgm:presLayoutVars>
      </dgm:prSet>
      <dgm:spPr/>
    </dgm:pt>
    <dgm:pt modelId="{39281A7C-3CA3-48B1-81E4-EB77B6A1E9BE}" type="pres">
      <dgm:prSet presAssocID="{A6F1E922-BE4A-45BA-AE67-8757318406D3}" presName="FourConn_2-3" presStyleLbl="fgAccFollowNode1" presStyleIdx="1" presStyleCnt="3">
        <dgm:presLayoutVars>
          <dgm:bulletEnabled val="1"/>
        </dgm:presLayoutVars>
      </dgm:prSet>
      <dgm:spPr/>
    </dgm:pt>
    <dgm:pt modelId="{91FFA54D-9D71-46E8-A81F-7ECA63C37581}" type="pres">
      <dgm:prSet presAssocID="{A6F1E922-BE4A-45BA-AE67-8757318406D3}" presName="FourConn_3-4" presStyleLbl="fgAccFollowNode1" presStyleIdx="2" presStyleCnt="3">
        <dgm:presLayoutVars>
          <dgm:bulletEnabled val="1"/>
        </dgm:presLayoutVars>
      </dgm:prSet>
      <dgm:spPr/>
    </dgm:pt>
    <dgm:pt modelId="{9F8667CF-A4F4-40EC-938D-6B88520AEFDE}" type="pres">
      <dgm:prSet presAssocID="{A6F1E922-BE4A-45BA-AE67-8757318406D3}" presName="FourNodes_1_text" presStyleLbl="node1" presStyleIdx="3" presStyleCnt="4">
        <dgm:presLayoutVars>
          <dgm:bulletEnabled val="1"/>
        </dgm:presLayoutVars>
      </dgm:prSet>
      <dgm:spPr/>
    </dgm:pt>
    <dgm:pt modelId="{39021DF7-010E-4C2F-AB27-A935CBCBC742}" type="pres">
      <dgm:prSet presAssocID="{A6F1E922-BE4A-45BA-AE67-8757318406D3}" presName="FourNodes_2_text" presStyleLbl="node1" presStyleIdx="3" presStyleCnt="4">
        <dgm:presLayoutVars>
          <dgm:bulletEnabled val="1"/>
        </dgm:presLayoutVars>
      </dgm:prSet>
      <dgm:spPr/>
    </dgm:pt>
    <dgm:pt modelId="{B2A36CD0-9C08-4F4D-8149-86A58D0E6906}" type="pres">
      <dgm:prSet presAssocID="{A6F1E922-BE4A-45BA-AE67-8757318406D3}" presName="FourNodes_3_text" presStyleLbl="node1" presStyleIdx="3" presStyleCnt="4">
        <dgm:presLayoutVars>
          <dgm:bulletEnabled val="1"/>
        </dgm:presLayoutVars>
      </dgm:prSet>
      <dgm:spPr/>
    </dgm:pt>
    <dgm:pt modelId="{860D6E76-C101-4465-B4A5-032C5D265F86}" type="pres">
      <dgm:prSet presAssocID="{A6F1E922-BE4A-45BA-AE67-8757318406D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505960F-3769-418A-8823-F8040F645134}" type="presOf" srcId="{9E93D7A3-E0D4-4F2D-9213-D31F7DC66DA4}" destId="{59107B32-2924-42C9-B2A9-0F974325A5DF}" srcOrd="0" destOrd="0" presId="urn:microsoft.com/office/officeart/2005/8/layout/vProcess5"/>
    <dgm:cxn modelId="{EE23C642-A2D1-4F46-94E3-242F51BEA7D1}" type="presOf" srcId="{986A6C61-050B-4DA3-8284-31A43603D544}" destId="{46740EFA-A028-4F13-A650-6FA589FDAECB}" srcOrd="0" destOrd="0" presId="urn:microsoft.com/office/officeart/2005/8/layout/vProcess5"/>
    <dgm:cxn modelId="{5B2DFF44-0C15-4A4D-A378-F4E8AC511E1F}" type="presOf" srcId="{994D0D73-5F25-4F44-91E4-20FEB76EE1C9}" destId="{860D6E76-C101-4465-B4A5-032C5D265F86}" srcOrd="1" destOrd="0" presId="urn:microsoft.com/office/officeart/2005/8/layout/vProcess5"/>
    <dgm:cxn modelId="{EF5C2C46-E0D1-430F-80DA-2189D3D0C2E4}" type="presOf" srcId="{9E93D7A3-E0D4-4F2D-9213-D31F7DC66DA4}" destId="{39021DF7-010E-4C2F-AB27-A935CBCBC742}" srcOrd="1" destOrd="0" presId="urn:microsoft.com/office/officeart/2005/8/layout/vProcess5"/>
    <dgm:cxn modelId="{26F0674C-8BBE-4738-8DFA-6ECAE42796D2}" type="presOf" srcId="{A152A786-7986-4F6A-A2F3-4178BAA20141}" destId="{91FFA54D-9D71-46E8-A81F-7ECA63C37581}" srcOrd="0" destOrd="0" presId="urn:microsoft.com/office/officeart/2005/8/layout/vProcess5"/>
    <dgm:cxn modelId="{4AF76670-0981-4E1C-80DD-5204C0BEFEDA}" type="presOf" srcId="{994D0D73-5F25-4F44-91E4-20FEB76EE1C9}" destId="{92162995-B729-4E65-BB26-8BC8B6FF3419}" srcOrd="0" destOrd="0" presId="urn:microsoft.com/office/officeart/2005/8/layout/vProcess5"/>
    <dgm:cxn modelId="{7D44CD50-3C0D-49FB-8098-49DBAEDFCE71}" srcId="{A6F1E922-BE4A-45BA-AE67-8757318406D3}" destId="{986A6C61-050B-4DA3-8284-31A43603D544}" srcOrd="0" destOrd="0" parTransId="{0ECE7F5E-1DE3-4327-B5B5-F4B54698B2FE}" sibTransId="{FEF3F01B-3185-48AC-B416-10DD4D12FE98}"/>
    <dgm:cxn modelId="{D9155871-9FE9-4108-97DE-8866B59B8262}" type="presOf" srcId="{FEF3F01B-3185-48AC-B416-10DD4D12FE98}" destId="{3AFDF16A-F5D7-4FFF-A46E-E6F51C2DDBD3}" srcOrd="0" destOrd="0" presId="urn:microsoft.com/office/officeart/2005/8/layout/vProcess5"/>
    <dgm:cxn modelId="{AA574475-1113-4701-BAB5-AF7475CF734E}" type="presOf" srcId="{986A6C61-050B-4DA3-8284-31A43603D544}" destId="{9F8667CF-A4F4-40EC-938D-6B88520AEFDE}" srcOrd="1" destOrd="0" presId="urn:microsoft.com/office/officeart/2005/8/layout/vProcess5"/>
    <dgm:cxn modelId="{3D107858-345C-434F-9B18-041BF30EF0D4}" srcId="{A6F1E922-BE4A-45BA-AE67-8757318406D3}" destId="{62D51751-91B3-406D-B97B-FA75642C702E}" srcOrd="2" destOrd="0" parTransId="{8A8F714E-8B2E-4997-8FF3-7739EFF27A0E}" sibTransId="{A152A786-7986-4F6A-A2F3-4178BAA20141}"/>
    <dgm:cxn modelId="{B9115092-297C-4901-8335-FD5EEE2144E6}" srcId="{A6F1E922-BE4A-45BA-AE67-8757318406D3}" destId="{994D0D73-5F25-4F44-91E4-20FEB76EE1C9}" srcOrd="3" destOrd="0" parTransId="{B7B63EEA-897B-496B-9A58-0967AD9F7C24}" sibTransId="{E53F071D-31AB-4B3F-8236-114DD0E254D0}"/>
    <dgm:cxn modelId="{2F9C209E-57C2-4B98-B264-BD959F754EE6}" type="presOf" srcId="{A6F1E922-BE4A-45BA-AE67-8757318406D3}" destId="{45F420B1-697A-4A67-B14E-540370BFF115}" srcOrd="0" destOrd="0" presId="urn:microsoft.com/office/officeart/2005/8/layout/vProcess5"/>
    <dgm:cxn modelId="{72C200AB-41CD-4D7C-A02F-FFD1298222FF}" type="presOf" srcId="{F5F1A13D-FAFD-48B8-8DBC-E26ACFC08E8D}" destId="{39281A7C-3CA3-48B1-81E4-EB77B6A1E9BE}" srcOrd="0" destOrd="0" presId="urn:microsoft.com/office/officeart/2005/8/layout/vProcess5"/>
    <dgm:cxn modelId="{E4DA24B5-5E4D-490A-8D18-95EE6DEF0400}" type="presOf" srcId="{62D51751-91B3-406D-B97B-FA75642C702E}" destId="{885E6263-CA5A-4AEE-86B1-F2FD7C8BAA7D}" srcOrd="0" destOrd="0" presId="urn:microsoft.com/office/officeart/2005/8/layout/vProcess5"/>
    <dgm:cxn modelId="{E17DACC4-7418-42EB-BCF4-D7AF12F33E0C}" type="presOf" srcId="{62D51751-91B3-406D-B97B-FA75642C702E}" destId="{B2A36CD0-9C08-4F4D-8149-86A58D0E6906}" srcOrd="1" destOrd="0" presId="urn:microsoft.com/office/officeart/2005/8/layout/vProcess5"/>
    <dgm:cxn modelId="{E1F3AEFE-607E-4B9F-8066-A99DADCEE991}" srcId="{A6F1E922-BE4A-45BA-AE67-8757318406D3}" destId="{9E93D7A3-E0D4-4F2D-9213-D31F7DC66DA4}" srcOrd="1" destOrd="0" parTransId="{7B8AFA21-AC22-4D9F-A9D6-40135B540E00}" sibTransId="{F5F1A13D-FAFD-48B8-8DBC-E26ACFC08E8D}"/>
    <dgm:cxn modelId="{F5529331-F6C4-4FAD-A991-3F0BC8762572}" type="presParOf" srcId="{45F420B1-697A-4A67-B14E-540370BFF115}" destId="{9AB5DC57-5C7C-4C81-B19B-73C94751613B}" srcOrd="0" destOrd="0" presId="urn:microsoft.com/office/officeart/2005/8/layout/vProcess5"/>
    <dgm:cxn modelId="{D7A8097B-FA6D-4CF5-9472-87D38DF5245D}" type="presParOf" srcId="{45F420B1-697A-4A67-B14E-540370BFF115}" destId="{46740EFA-A028-4F13-A650-6FA589FDAECB}" srcOrd="1" destOrd="0" presId="urn:microsoft.com/office/officeart/2005/8/layout/vProcess5"/>
    <dgm:cxn modelId="{554CF1B1-D148-4C59-B513-947440AB77F7}" type="presParOf" srcId="{45F420B1-697A-4A67-B14E-540370BFF115}" destId="{59107B32-2924-42C9-B2A9-0F974325A5DF}" srcOrd="2" destOrd="0" presId="urn:microsoft.com/office/officeart/2005/8/layout/vProcess5"/>
    <dgm:cxn modelId="{6D86CD1D-634E-44AF-ABED-EEC2A92D5C9F}" type="presParOf" srcId="{45F420B1-697A-4A67-B14E-540370BFF115}" destId="{885E6263-CA5A-4AEE-86B1-F2FD7C8BAA7D}" srcOrd="3" destOrd="0" presId="urn:microsoft.com/office/officeart/2005/8/layout/vProcess5"/>
    <dgm:cxn modelId="{BC29C14F-89A3-4214-8C5A-2EED1D88F87F}" type="presParOf" srcId="{45F420B1-697A-4A67-B14E-540370BFF115}" destId="{92162995-B729-4E65-BB26-8BC8B6FF3419}" srcOrd="4" destOrd="0" presId="urn:microsoft.com/office/officeart/2005/8/layout/vProcess5"/>
    <dgm:cxn modelId="{06ADA7E1-C2FF-4371-B9B4-77463C15611E}" type="presParOf" srcId="{45F420B1-697A-4A67-B14E-540370BFF115}" destId="{3AFDF16A-F5D7-4FFF-A46E-E6F51C2DDBD3}" srcOrd="5" destOrd="0" presId="urn:microsoft.com/office/officeart/2005/8/layout/vProcess5"/>
    <dgm:cxn modelId="{AA824954-41C1-4DE3-9F0F-4A254848C79A}" type="presParOf" srcId="{45F420B1-697A-4A67-B14E-540370BFF115}" destId="{39281A7C-3CA3-48B1-81E4-EB77B6A1E9BE}" srcOrd="6" destOrd="0" presId="urn:microsoft.com/office/officeart/2005/8/layout/vProcess5"/>
    <dgm:cxn modelId="{2D5FBACE-14C7-4CE2-8A4E-66B09FD90151}" type="presParOf" srcId="{45F420B1-697A-4A67-B14E-540370BFF115}" destId="{91FFA54D-9D71-46E8-A81F-7ECA63C37581}" srcOrd="7" destOrd="0" presId="urn:microsoft.com/office/officeart/2005/8/layout/vProcess5"/>
    <dgm:cxn modelId="{B50B502E-48D6-4599-8CEA-3F9CD8AA721A}" type="presParOf" srcId="{45F420B1-697A-4A67-B14E-540370BFF115}" destId="{9F8667CF-A4F4-40EC-938D-6B88520AEFDE}" srcOrd="8" destOrd="0" presId="urn:microsoft.com/office/officeart/2005/8/layout/vProcess5"/>
    <dgm:cxn modelId="{B3ABA010-106E-48F9-AA88-1FA6E379DC26}" type="presParOf" srcId="{45F420B1-697A-4A67-B14E-540370BFF115}" destId="{39021DF7-010E-4C2F-AB27-A935CBCBC742}" srcOrd="9" destOrd="0" presId="urn:microsoft.com/office/officeart/2005/8/layout/vProcess5"/>
    <dgm:cxn modelId="{8E72B990-3404-468B-B9F4-65F0FCACE89C}" type="presParOf" srcId="{45F420B1-697A-4A67-B14E-540370BFF115}" destId="{B2A36CD0-9C08-4F4D-8149-86A58D0E6906}" srcOrd="10" destOrd="0" presId="urn:microsoft.com/office/officeart/2005/8/layout/vProcess5"/>
    <dgm:cxn modelId="{CC142C60-7C24-449E-8AB9-4160EADFC9F8}" type="presParOf" srcId="{45F420B1-697A-4A67-B14E-540370BFF115}" destId="{860D6E76-C101-4465-B4A5-032C5D265F8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740EFA-A028-4F13-A650-6FA589FDAECB}">
      <dsp:nvSpPr>
        <dsp:cNvPr id="0" name=""/>
        <dsp:cNvSpPr/>
      </dsp:nvSpPr>
      <dsp:spPr>
        <a:xfrm>
          <a:off x="0" y="0"/>
          <a:ext cx="7995920" cy="9156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When SVM is run with 2 variables, time and Ejection fraction (Chosen because they have the highest correlation strength with Death Event) Gave me the highest accuracy of 86.67% </a:t>
          </a:r>
        </a:p>
      </dsp:txBody>
      <dsp:txXfrm>
        <a:off x="26820" y="26820"/>
        <a:ext cx="6930432" cy="862058"/>
      </dsp:txXfrm>
    </dsp:sp>
    <dsp:sp modelId="{59107B32-2924-42C9-B2A9-0F974325A5DF}">
      <dsp:nvSpPr>
        <dsp:cNvPr id="0" name=""/>
        <dsp:cNvSpPr/>
      </dsp:nvSpPr>
      <dsp:spPr>
        <a:xfrm>
          <a:off x="669658" y="1082189"/>
          <a:ext cx="7995920" cy="9156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When SVM is run with three variables Platelets and creatinine phosphokinase(least correlated with death event) the accuracy was 67.78%</a:t>
          </a:r>
        </a:p>
      </dsp:txBody>
      <dsp:txXfrm>
        <a:off x="696478" y="1109009"/>
        <a:ext cx="6677417" cy="862058"/>
      </dsp:txXfrm>
    </dsp:sp>
    <dsp:sp modelId="{885E6263-CA5A-4AEE-86B1-F2FD7C8BAA7D}">
      <dsp:nvSpPr>
        <dsp:cNvPr id="0" name=""/>
        <dsp:cNvSpPr/>
      </dsp:nvSpPr>
      <dsp:spPr>
        <a:xfrm>
          <a:off x="1329321" y="2164378"/>
          <a:ext cx="7995920" cy="9156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When SVM is run with 4 variables, Time, Serum sodium, Sex and Diabetes (Where all 4 variables are negatively correlated with death Event) accuracy came out to be 82.22%. </a:t>
          </a:r>
        </a:p>
      </dsp:txBody>
      <dsp:txXfrm>
        <a:off x="1356141" y="2191198"/>
        <a:ext cx="6687412" cy="862058"/>
      </dsp:txXfrm>
    </dsp:sp>
    <dsp:sp modelId="{92162995-B729-4E65-BB26-8BC8B6FF3419}">
      <dsp:nvSpPr>
        <dsp:cNvPr id="0" name=""/>
        <dsp:cNvSpPr/>
      </dsp:nvSpPr>
      <dsp:spPr>
        <a:xfrm>
          <a:off x="1998979" y="3246568"/>
          <a:ext cx="7995920" cy="9156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When SVM is run with 5 variables,</a:t>
          </a:r>
          <a:r>
            <a:rPr lang="en-IN" sz="1700" kern="1200"/>
            <a:t> Serum Creatinine , Creatinine Phosphokinase, Age, High blood pressure and Anaemia </a:t>
          </a:r>
          <a:r>
            <a:rPr lang="en-US" sz="1700" kern="1200"/>
            <a:t>accuracy(Where all variables are positively correlated) came out to be 72.22%.</a:t>
          </a:r>
        </a:p>
      </dsp:txBody>
      <dsp:txXfrm>
        <a:off x="2025799" y="3273388"/>
        <a:ext cx="6677417" cy="862058"/>
      </dsp:txXfrm>
    </dsp:sp>
    <dsp:sp modelId="{3AFDF16A-F5D7-4FFF-A46E-E6F51C2DDBD3}">
      <dsp:nvSpPr>
        <dsp:cNvPr id="0" name=""/>
        <dsp:cNvSpPr/>
      </dsp:nvSpPr>
      <dsp:spPr>
        <a:xfrm>
          <a:off x="7400715" y="701341"/>
          <a:ext cx="595204" cy="595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534636" y="701341"/>
        <a:ext cx="327362" cy="447891"/>
      </dsp:txXfrm>
    </dsp:sp>
    <dsp:sp modelId="{39281A7C-3CA3-48B1-81E4-EB77B6A1E9BE}">
      <dsp:nvSpPr>
        <dsp:cNvPr id="0" name=""/>
        <dsp:cNvSpPr/>
      </dsp:nvSpPr>
      <dsp:spPr>
        <a:xfrm>
          <a:off x="8070374" y="1783531"/>
          <a:ext cx="595204" cy="595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204295" y="1783531"/>
        <a:ext cx="327362" cy="447891"/>
      </dsp:txXfrm>
    </dsp:sp>
    <dsp:sp modelId="{91FFA54D-9D71-46E8-A81F-7ECA63C37581}">
      <dsp:nvSpPr>
        <dsp:cNvPr id="0" name=""/>
        <dsp:cNvSpPr/>
      </dsp:nvSpPr>
      <dsp:spPr>
        <a:xfrm>
          <a:off x="8730037" y="2865720"/>
          <a:ext cx="595204" cy="595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863958" y="2865720"/>
        <a:ext cx="327362" cy="447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8T21:56:11.38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A91F4-0D77-4C35-A53D-BFA73637630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369AB-7300-4B3C-B578-724B8AF7B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83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369AB-7300-4B3C-B578-724B8AF7BC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77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A345-4EC6-7659-ED79-E400674B5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5A6AE-14F1-3B11-256E-5D8728682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99115-0F68-9AA5-0C63-D4BF2C67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ABCC-753A-0046-BBE9-AC4EADA3681B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A8EFD-7513-5658-2158-05EF7DB1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17503-975E-E693-1098-E7C63D438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6127F-9D0B-8B4D-9A0E-25447E39D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7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DADAA-6C55-2647-A44B-CD8467B2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CB56A1-3574-6D0A-ECAC-895F611F3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2D086-EFB4-374B-3FF0-C1E7170D3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ABCC-753A-0046-BBE9-AC4EADA3681B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A4EF6-35F3-0972-2F39-C1B25F51F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719C1-25FC-6751-C2A6-E205617A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6127F-9D0B-8B4D-9A0E-25447E39D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34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70F4CC-8E22-B4CB-C49A-DB7E4E3573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41CD3-6627-7497-BD58-3B0AF4718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3D727-3EBC-8A2D-0A04-6DFBBDDA4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ABCC-753A-0046-BBE9-AC4EADA3681B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B0F55-865E-8123-A485-7ECAEE731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A27DD-B9F6-5E06-1131-AAFDFF361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6127F-9D0B-8B4D-9A0E-25447E39D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7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9681-60FF-1E59-415C-FE1D00C28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8EF78-AFF7-CB5C-889E-B43541399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7512D-19B0-ED56-E05F-309A710DB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ABCC-753A-0046-BBE9-AC4EADA3681B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346F2-124B-E1F2-2F02-F0829AE23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DDAFC-6DA6-1087-D830-C71BFCE9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6127F-9D0B-8B4D-9A0E-25447E39D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1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D8E4-53E3-0D57-A95E-68226B52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295BA-B96D-9193-7270-F177D4E3E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2065B-3559-A225-9353-32F74DBA7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ABCC-753A-0046-BBE9-AC4EADA3681B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578D2-1B9B-FE04-9B38-68BBE6479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BF2C8-CF72-E420-C066-CC2C45EE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6127F-9D0B-8B4D-9A0E-25447E39D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1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0214-89E0-2F62-F567-915016B83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1F502-7220-017E-A822-32F3C20B5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65CEDA-036C-E293-0919-7A97B8843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9DC37B-BD75-7EBC-4521-05E1C0D48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ABCC-753A-0046-BBE9-AC4EADA3681B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B51E7-9083-5512-2AEF-761C4E702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16E8D-668A-F15D-72C6-370857DE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6127F-9D0B-8B4D-9A0E-25447E39D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71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14EE-A303-748E-3663-7F0E75B3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775E4-7BEC-E50C-66B1-B9BEF1357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3780AA-D9FC-0135-2694-5CB31BA13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20424-5C98-4336-A7A1-ED3B1CE4C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052490-8F8A-ED6F-489B-488AACED30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FFDC5-9EC3-F896-660E-BBDF4ABAF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ABCC-753A-0046-BBE9-AC4EADA3681B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306B02-B635-9E40-E676-01FFD6EB7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454B1E-9F61-E3B3-FA50-39E979EE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6127F-9D0B-8B4D-9A0E-25447E39D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46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A6ABE-28A7-6ECA-7607-13AB2891F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D8F432-83FB-ECAB-87C2-4E01B52E4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ABCC-753A-0046-BBE9-AC4EADA3681B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CEC33-7458-673A-E50E-E1D73F06F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2E86F-B9DF-6DA6-A428-A9694D23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6127F-9D0B-8B4D-9A0E-25447E39D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84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A102D8-DF42-C9C7-FD0A-7B4C450DF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ABCC-753A-0046-BBE9-AC4EADA3681B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AFCAFF-BA92-866A-F1BF-DA9285ACA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A710D-6C89-4296-F714-34BAB7F8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6127F-9D0B-8B4D-9A0E-25447E39D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7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9F28F-92C0-02B9-2779-D321EC6D0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6A975-205F-EA1B-176D-4AEB02295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82E39-BE0B-7F6B-DFEF-EF3781CAC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62720-3E1D-3E94-D867-81EF975E1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ABCC-753A-0046-BBE9-AC4EADA3681B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3C478-1DA2-5A15-805C-580C0131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6D86E-5A24-CDCD-9A54-B19FD67A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6127F-9D0B-8B4D-9A0E-25447E39D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3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D8BFC-E538-1941-94AC-9684CC678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0E85E-A7B3-7140-997B-9DA08CD1E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B05669-E900-2E68-A533-5F96594B4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E729E-E9B1-250C-31E8-9FA0D464E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ABCC-753A-0046-BBE9-AC4EADA3681B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02D0B-B72D-79B3-6B2C-B3520BA0D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4566E-6F5C-51E2-CF1B-370B7E855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6127F-9D0B-8B4D-9A0E-25447E39D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5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5C6B6B-7B11-18F6-8A69-A5D8A4F6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65427-8ECC-BDF7-7BF3-300DDA43E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D3B40-C0AA-240C-DE79-91A3E9DD87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BABCC-753A-0046-BBE9-AC4EADA3681B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88C22-0622-4353-4E08-A6710F508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6814D-63C9-37EB-38C6-801AC06F0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6127F-9D0B-8B4D-9A0E-25447E39D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3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8540D-8780-7555-EE25-B9363F3B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BUA 751 : Machine Learning for Business</a:t>
            </a:r>
          </a:p>
        </p:txBody>
      </p:sp>
      <p:pic>
        <p:nvPicPr>
          <p:cNvPr id="3" name="Picture 2" descr="A doctor using a tablet&#10;&#10;Description automatically generated">
            <a:extLst>
              <a:ext uri="{FF2B5EF4-FFF2-40B4-BE49-F238E27FC236}">
                <a16:creationId xmlns:a16="http://schemas.microsoft.com/office/drawing/2014/main" id="{4B15E846-F84B-8DC5-CAEC-E6BCF43D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481" y="2766749"/>
            <a:ext cx="2653699" cy="14723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272DBC-497C-A820-FCFD-D46ED4766564}"/>
              </a:ext>
            </a:extLst>
          </p:cNvPr>
          <p:cNvSpPr txBox="1"/>
          <p:nvPr/>
        </p:nvSpPr>
        <p:spPr>
          <a:xfrm>
            <a:off x="5112573" y="4441969"/>
            <a:ext cx="2726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59236">
              <a:spcAft>
                <a:spcPts val="327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Medical </a:t>
            </a:r>
            <a:r>
              <a:rPr lang="en-US" sz="1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Analysis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FC09A-4E3A-5033-34D2-9E9BC5D5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454" y="1134182"/>
            <a:ext cx="2941963" cy="1103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6CF3A2-B35B-B755-2D76-9346C426F4D9}"/>
              </a:ext>
            </a:extLst>
          </p:cNvPr>
          <p:cNvSpPr txBox="1"/>
          <p:nvPr/>
        </p:nvSpPr>
        <p:spPr>
          <a:xfrm>
            <a:off x="8632570" y="2440761"/>
            <a:ext cx="3559430" cy="1315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011" indent="-124633" defTabSz="498531">
              <a:lnSpc>
                <a:spcPct val="90000"/>
              </a:lnSpc>
              <a:spcAft>
                <a:spcPts val="327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Corbel Light" panose="020B0303020204020204" pitchFamily="34" charset="0"/>
              </a:rPr>
              <a:t>Chenna Keshav Chinthakindi </a:t>
            </a:r>
          </a:p>
          <a:p>
            <a:pPr marL="81011" indent="-124633" defTabSz="498531">
              <a:lnSpc>
                <a:spcPct val="90000"/>
              </a:lnSpc>
              <a:spcAft>
                <a:spcPts val="327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Corbel Light" panose="020B0303020204020204" pitchFamily="34" charset="0"/>
              </a:rPr>
              <a:t>Uday Suhas Nakkapalli</a:t>
            </a:r>
          </a:p>
          <a:p>
            <a:pPr marL="81011" indent="-124633" defTabSz="498531">
              <a:lnSpc>
                <a:spcPct val="90000"/>
              </a:lnSpc>
              <a:spcAft>
                <a:spcPts val="327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Corbel Light" panose="020B0303020204020204" pitchFamily="34" charset="0"/>
              </a:rPr>
              <a:t>Meghanath Somarowthu</a:t>
            </a:r>
          </a:p>
          <a:p>
            <a:pPr marL="81011" indent="-124633" defTabSz="498531">
              <a:lnSpc>
                <a:spcPct val="90000"/>
              </a:lnSpc>
              <a:spcAft>
                <a:spcPts val="327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Corbel Light" panose="020B0303020204020204" pitchFamily="34" charset="0"/>
              </a:rPr>
              <a:t>Sai Sinduri Vangala</a:t>
            </a:r>
            <a:endParaRPr lang="en-US" sz="4800" b="1" dirty="0">
              <a:latin typeface="Corbel Light" panose="020B03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5DBE69-CA6F-44B2-F0A9-71512F1E98F9}"/>
              </a:ext>
            </a:extLst>
          </p:cNvPr>
          <p:cNvSpPr txBox="1"/>
          <p:nvPr/>
        </p:nvSpPr>
        <p:spPr>
          <a:xfrm>
            <a:off x="5117830" y="6214533"/>
            <a:ext cx="334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59236">
              <a:spcAft>
                <a:spcPts val="327"/>
              </a:spcAft>
            </a:pPr>
            <a:r>
              <a:rPr lang="en-US" sz="2000" b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Professor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Donald Harter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766042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aper with a pen and a calculator on a wooden surface&#10;&#10;Description automatically generated">
            <a:extLst>
              <a:ext uri="{FF2B5EF4-FFF2-40B4-BE49-F238E27FC236}">
                <a16:creationId xmlns:a16="http://schemas.microsoft.com/office/drawing/2014/main" id="{1445B6C6-C2A8-249A-B546-87B8944766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3404" r="326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FC39CA-C3A2-FA2D-77E4-BF924BEF2E77}"/>
              </a:ext>
            </a:extLst>
          </p:cNvPr>
          <p:cNvSpPr txBox="1"/>
          <p:nvPr/>
        </p:nvSpPr>
        <p:spPr>
          <a:xfrm>
            <a:off x="841249" y="941832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u="sng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 2 : Perceptrons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4AAB42-BE2B-BB94-5A75-EF163AF1970F}"/>
              </a:ext>
            </a:extLst>
          </p:cNvPr>
          <p:cNvSpPr txBox="1"/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With an accuracy of 88.33%, Age and Time were the superior predictors when Perceptron was ran with just two variables.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Age, Ejection Fraction, and Platelets shown to be the superior predictors with an accuracy of 42.2% when Perceptron was performed with three variables.</a:t>
            </a:r>
          </a:p>
        </p:txBody>
      </p:sp>
      <p:pic>
        <p:nvPicPr>
          <p:cNvPr id="5" name="Picture 4" descr="An orange rectangular sign with white text&#10;&#10;Description automatically generated">
            <a:extLst>
              <a:ext uri="{FF2B5EF4-FFF2-40B4-BE49-F238E27FC236}">
                <a16:creationId xmlns:a16="http://schemas.microsoft.com/office/drawing/2014/main" id="{565AAFAB-90E5-B6F9-89BA-B6ACA09F1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390261" cy="125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53369"/>
      </p:ext>
    </p:extLst>
  </p:cSld>
  <p:clrMapOvr>
    <a:masterClrMapping/>
  </p:clrMapOvr>
  <p:transition spd="slow">
    <p:wheel spokes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yellow and blue sign with black text&#10;&#10;Description automatically generated">
            <a:extLst>
              <a:ext uri="{FF2B5EF4-FFF2-40B4-BE49-F238E27FC236}">
                <a16:creationId xmlns:a16="http://schemas.microsoft.com/office/drawing/2014/main" id="{BEF60782-9A03-368E-01D6-FE991C9AC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5" r="9087" b="686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1105B-9B6B-BD97-EE30-B3EBA35A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>
                <a:solidFill>
                  <a:schemeClr val="bg1"/>
                </a:solidFill>
              </a:rPr>
              <a:t>Part-C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52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FC39CA-C3A2-FA2D-77E4-BF924BEF2E77}"/>
              </a:ext>
            </a:extLst>
          </p:cNvPr>
          <p:cNvSpPr txBox="1"/>
          <p:nvPr/>
        </p:nvSpPr>
        <p:spPr>
          <a:xfrm>
            <a:off x="1385370" y="1044748"/>
            <a:ext cx="3788730" cy="7441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u="sng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SVM Model_1 (2 Variable)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E7050B-1127-14AB-AB72-458FF3EB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05" y="1976227"/>
            <a:ext cx="4301795" cy="3667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EEA2B9-5683-38CB-90F5-4408E0C6F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51" y="835833"/>
            <a:ext cx="5529487" cy="41933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7D4F05-02D5-963A-0DBB-5C6B6B128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251" y="5390618"/>
            <a:ext cx="5671112" cy="1105964"/>
          </a:xfrm>
          <a:prstGeom prst="rect">
            <a:avLst/>
          </a:prstGeom>
        </p:spPr>
      </p:pic>
      <p:pic>
        <p:nvPicPr>
          <p:cNvPr id="5" name="Picture 4" descr="An orange rectangular sign with white text&#10;&#10;Description automatically generated">
            <a:extLst>
              <a:ext uri="{FF2B5EF4-FFF2-40B4-BE49-F238E27FC236}">
                <a16:creationId xmlns:a16="http://schemas.microsoft.com/office/drawing/2014/main" id="{BE2A67E7-78D4-96FF-B2CC-A2C1ECE75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80"/>
            <a:ext cx="1200150" cy="1043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7BD157-39A1-D04D-1EEF-BB182379FFD1}"/>
              </a:ext>
            </a:extLst>
          </p:cNvPr>
          <p:cNvSpPr txBox="1"/>
          <p:nvPr/>
        </p:nvSpPr>
        <p:spPr>
          <a:xfrm>
            <a:off x="600075" y="6018225"/>
            <a:ext cx="4328296" cy="3801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Death Event VS Time and Ejection Fraction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629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68274B-4364-B048-2B58-188AE42B8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4AC582D-73FC-AA0C-5BAA-15114ABEC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742178-76F0-CD0A-927D-A0EEC0FA6CF0}"/>
              </a:ext>
            </a:extLst>
          </p:cNvPr>
          <p:cNvSpPr txBox="1"/>
          <p:nvPr/>
        </p:nvSpPr>
        <p:spPr>
          <a:xfrm>
            <a:off x="1385370" y="1044748"/>
            <a:ext cx="3788730" cy="7441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u="sng" dirty="0">
                <a:solidFill>
                  <a:schemeClr val="bg1"/>
                </a:solidFill>
                <a:latin typeface="Avenir Next Condensed" panose="020B0506020202020204" pitchFamily="34" charset="0"/>
              </a:rPr>
              <a:t>SVM Model_2 (2 Variable)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B90B35-B720-3A16-E525-CC756694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67E8A3-2B93-863B-39C7-70F4BC163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orange rectangular sign with white text&#10;&#10;Description automatically generated">
            <a:extLst>
              <a:ext uri="{FF2B5EF4-FFF2-40B4-BE49-F238E27FC236}">
                <a16:creationId xmlns:a16="http://schemas.microsoft.com/office/drawing/2014/main" id="{81582F05-F66A-4A2F-902C-4EAD1DC23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00150" cy="1043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2078FD-F6DA-851A-3C93-E6885176C141}"/>
              </a:ext>
            </a:extLst>
          </p:cNvPr>
          <p:cNvSpPr txBox="1"/>
          <p:nvPr/>
        </p:nvSpPr>
        <p:spPr>
          <a:xfrm>
            <a:off x="600075" y="6018225"/>
            <a:ext cx="4328296" cy="3801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Death Event VS Platelets and Creatinine Phosphokinase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2B7F6-0D51-4377-6C8B-D28507A3F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31" y="1820642"/>
            <a:ext cx="4363469" cy="3738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0C0645-ED11-7849-B741-58F084614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23" y="824203"/>
            <a:ext cx="5769143" cy="4091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30A69-583C-3B9B-CB83-EB7BC68F2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22" y="5319027"/>
            <a:ext cx="5769143" cy="118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7604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A4F733-E774-502D-3FA8-BA8A90303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8417DB7-02C4-06E6-6FB8-58FB3C63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014D6E-0620-063B-755E-00A321620525}"/>
              </a:ext>
            </a:extLst>
          </p:cNvPr>
          <p:cNvSpPr txBox="1"/>
          <p:nvPr/>
        </p:nvSpPr>
        <p:spPr>
          <a:xfrm>
            <a:off x="1385370" y="1044748"/>
            <a:ext cx="3788730" cy="7441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u="sng" dirty="0">
                <a:solidFill>
                  <a:schemeClr val="bg1"/>
                </a:solidFill>
                <a:latin typeface="Avenir Next Condensed" panose="020B0506020202020204" pitchFamily="34" charset="0"/>
              </a:rPr>
              <a:t>SVM Model_3 (&gt;3 Variable)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3D29D7E-0DFF-8F5E-028A-0E6B82858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7779243-FF39-7D78-4FC4-DBE98AD55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orange rectangular sign with white text&#10;&#10;Description automatically generated">
            <a:extLst>
              <a:ext uri="{FF2B5EF4-FFF2-40B4-BE49-F238E27FC236}">
                <a16:creationId xmlns:a16="http://schemas.microsoft.com/office/drawing/2014/main" id="{D02A8A11-DEC4-E18A-A3FA-F969E3D29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00150" cy="1043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4A5601-0420-700F-7D5A-45D739FF12CC}"/>
              </a:ext>
            </a:extLst>
          </p:cNvPr>
          <p:cNvSpPr txBox="1"/>
          <p:nvPr/>
        </p:nvSpPr>
        <p:spPr>
          <a:xfrm>
            <a:off x="600075" y="6018225"/>
            <a:ext cx="4975102" cy="5867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Death Event VS Time and Serum Sodium for Males with No Diabetes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DC371-D1C2-E4A2-F957-9D2921E9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622918"/>
            <a:ext cx="4669120" cy="4090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E90E02-73CA-931E-BB1E-73992483C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220" y="906624"/>
            <a:ext cx="5747345" cy="3940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9D26FB-E9C0-AF8C-8C1B-355DA070B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220" y="5237583"/>
            <a:ext cx="5747345" cy="12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8501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E08ABA-755C-712E-7428-F8F0C0B97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027E4C8A-687D-87A6-8DF4-9CC4259CB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94305-EE80-B021-22FB-A4CEA6B3A8C1}"/>
              </a:ext>
            </a:extLst>
          </p:cNvPr>
          <p:cNvSpPr txBox="1"/>
          <p:nvPr/>
        </p:nvSpPr>
        <p:spPr>
          <a:xfrm>
            <a:off x="1385370" y="1044748"/>
            <a:ext cx="3788730" cy="7441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u="sng" dirty="0">
                <a:solidFill>
                  <a:schemeClr val="bg1"/>
                </a:solidFill>
                <a:latin typeface="Avenir Next Condensed" panose="020B0506020202020204" pitchFamily="34" charset="0"/>
              </a:rPr>
              <a:t>SVM Model_4 (&gt;3 Variable)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7C6F95-7E9C-C6CC-CE10-0CE7FAA22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A2F157-D5EA-4CBF-E1FF-DAE59C60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orange rectangular sign with white text&#10;&#10;Description automatically generated">
            <a:extLst>
              <a:ext uri="{FF2B5EF4-FFF2-40B4-BE49-F238E27FC236}">
                <a16:creationId xmlns:a16="http://schemas.microsoft.com/office/drawing/2014/main" id="{25E8C095-C821-F82B-19CD-19981ED1E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00150" cy="1043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BA4E97-9EEB-85DD-2F1A-3E6F8A147115}"/>
              </a:ext>
            </a:extLst>
          </p:cNvPr>
          <p:cNvSpPr txBox="1"/>
          <p:nvPr/>
        </p:nvSpPr>
        <p:spPr>
          <a:xfrm>
            <a:off x="600075" y="5561219"/>
            <a:ext cx="4975102" cy="10437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Death Event VS Serum Creatinine and Creatinine Phosphokinase for People of age 50 who are also suffering with High blood pressure and Anaemia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29319-A7A2-C472-617D-4EA796799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95" y="1759543"/>
            <a:ext cx="4044805" cy="3543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794D91-098F-4243-B33A-C45EDBAB5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075" y="866814"/>
            <a:ext cx="5721737" cy="3980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513705-ACF9-7847-F165-29E286553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571" y="5396673"/>
            <a:ext cx="5720241" cy="12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9334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FC39CA-C3A2-FA2D-77E4-BF924BEF2E77}"/>
              </a:ext>
            </a:extLst>
          </p:cNvPr>
          <p:cNvSpPr txBox="1"/>
          <p:nvPr/>
        </p:nvSpPr>
        <p:spPr>
          <a:xfrm>
            <a:off x="2019300" y="538956"/>
            <a:ext cx="8985250" cy="11183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SVM Model - Summary</a:t>
            </a:r>
          </a:p>
        </p:txBody>
      </p:sp>
      <p:pic>
        <p:nvPicPr>
          <p:cNvPr id="7" name="Picture 6" descr="An orange rectangular sign with white text&#10;&#10;Description automatically generated">
            <a:extLst>
              <a:ext uri="{FF2B5EF4-FFF2-40B4-BE49-F238E27FC236}">
                <a16:creationId xmlns:a16="http://schemas.microsoft.com/office/drawing/2014/main" id="{43E4D8E3-8BE6-F341-2172-0299D5EE3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4877" cy="994877"/>
          </a:xfrm>
          <a:prstGeom prst="rect">
            <a:avLst/>
          </a:prstGeom>
        </p:spPr>
      </p:pic>
      <p:graphicFrame>
        <p:nvGraphicFramePr>
          <p:cNvPr id="12" name="TextBox 2">
            <a:extLst>
              <a:ext uri="{FF2B5EF4-FFF2-40B4-BE49-F238E27FC236}">
                <a16:creationId xmlns:a16="http://schemas.microsoft.com/office/drawing/2014/main" id="{0DE3374D-4B85-9A7D-C94F-C66FD7A7C2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0672702"/>
              </p:ext>
            </p:extLst>
          </p:nvPr>
        </p:nvGraphicFramePr>
        <p:xfrm>
          <a:off x="1709446" y="1444655"/>
          <a:ext cx="9994900" cy="4162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9AD1606-5E6D-C9AB-5CED-C22945E7F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779" y="5903425"/>
            <a:ext cx="11013394" cy="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2694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FC39CA-C3A2-FA2D-77E4-BF924BEF2E77}"/>
              </a:ext>
            </a:extLst>
          </p:cNvPr>
          <p:cNvSpPr txBox="1"/>
          <p:nvPr/>
        </p:nvSpPr>
        <p:spPr>
          <a:xfrm>
            <a:off x="4385569" y="486473"/>
            <a:ext cx="2878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Julius Sans One" panose="02000000000000000000" pitchFamily="2" charset="0"/>
              </a:rPr>
              <a:t>Part 4: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DC60ADE1-E204-0EF0-31FD-7C6BFF91B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83" t="44754" r="1859" b="3931"/>
          <a:stretch/>
        </p:blipFill>
        <p:spPr>
          <a:xfrm>
            <a:off x="4889241" y="2537927"/>
            <a:ext cx="7142443" cy="4156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399DAE-ECD8-794C-F288-CCA9A5E1E3D5}"/>
              </a:ext>
            </a:extLst>
          </p:cNvPr>
          <p:cNvSpPr txBox="1"/>
          <p:nvPr/>
        </p:nvSpPr>
        <p:spPr>
          <a:xfrm>
            <a:off x="160316" y="1830170"/>
            <a:ext cx="40477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are particularly valuable when the data points can be grouped into distinct clusters.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our dataset since there is a lot of noise it wasn’t very clear which variables, when selected were good predictors for out dependent variable. For example, Platelets vs Serum Sodium. </a:t>
            </a:r>
          </a:p>
        </p:txBody>
      </p:sp>
      <p:pic>
        <p:nvPicPr>
          <p:cNvPr id="5" name="Picture 4" descr="An orange rectangular sign with white text&#10;&#10;Description automatically generated">
            <a:extLst>
              <a:ext uri="{FF2B5EF4-FFF2-40B4-BE49-F238E27FC236}">
                <a16:creationId xmlns:a16="http://schemas.microsoft.com/office/drawing/2014/main" id="{1F288B4E-AA91-7294-58D4-46FE6E7FC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511559" cy="1156996"/>
          </a:xfrm>
          <a:prstGeom prst="rect">
            <a:avLst/>
          </a:prstGeom>
        </p:spPr>
      </p:pic>
      <p:pic>
        <p:nvPicPr>
          <p:cNvPr id="9" name="Picture 8" descr="A chalk drawing of a group of people with gears and cogs&#10;&#10;Description automatically generated">
            <a:extLst>
              <a:ext uri="{FF2B5EF4-FFF2-40B4-BE49-F238E27FC236}">
                <a16:creationId xmlns:a16="http://schemas.microsoft.com/office/drawing/2014/main" id="{B828CCBA-4B86-4C86-B5D4-85E500801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503" y="106754"/>
            <a:ext cx="3093581" cy="18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5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42FD-BA1F-7997-4679-90E389EB12F3}"/>
              </a:ext>
            </a:extLst>
          </p:cNvPr>
          <p:cNvSpPr txBox="1"/>
          <p:nvPr/>
        </p:nvSpPr>
        <p:spPr>
          <a:xfrm>
            <a:off x="2109354" y="90811"/>
            <a:ext cx="72702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>
                <a:latin typeface="Cabin Sketch" panose="020B0503050202020004" pitchFamily="34" charset="0"/>
              </a:rPr>
              <a:t>Which Technique Worked ? </a:t>
            </a:r>
          </a:p>
          <a:p>
            <a:pPr algn="ctr"/>
            <a:r>
              <a:rPr lang="en-US" sz="4000" b="1" u="sng" dirty="0">
                <a:latin typeface="Cabin Sketch" panose="020B0503050202020004" pitchFamily="34" charset="0"/>
              </a:rPr>
              <a:t>Which Did Not ? </a:t>
            </a:r>
          </a:p>
          <a:p>
            <a:pPr algn="ctr"/>
            <a:r>
              <a:rPr lang="en-US" sz="4000" b="1" u="sng" dirty="0">
                <a:latin typeface="Cabin Sketch" panose="020B0503050202020004" pitchFamily="34" charset="0"/>
              </a:rPr>
              <a:t>Why 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CA6A3-6041-027E-2FE5-1DD58B7FAF5F}"/>
              </a:ext>
            </a:extLst>
          </p:cNvPr>
          <p:cNvSpPr txBox="1"/>
          <p:nvPr/>
        </p:nvSpPr>
        <p:spPr>
          <a:xfrm>
            <a:off x="668224" y="2478989"/>
            <a:ext cx="6877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observed that SVM model worked better than perceptron, because SVM can handle non-linear relationships when separating relevant groups.  SVM is less sensitive to outliers than perceptron.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2E3B6-1D5A-0552-ED1E-6C63C7159181}"/>
              </a:ext>
            </a:extLst>
          </p:cNvPr>
          <p:cNvSpPr txBox="1"/>
          <p:nvPr/>
        </p:nvSpPr>
        <p:spPr>
          <a:xfrm>
            <a:off x="0" y="4946313"/>
            <a:ext cx="66316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>
                <a:latin typeface="Cabin Sketch" panose="020B0503050202020004" pitchFamily="34" charset="0"/>
              </a:rPr>
              <a:t>What other Techniques could be Used </a:t>
            </a:r>
          </a:p>
        </p:txBody>
      </p:sp>
      <p:pic>
        <p:nvPicPr>
          <p:cNvPr id="7" name="Picture 6" descr="An orange rectangular sign with white text&#10;&#10;Description automatically generated">
            <a:extLst>
              <a:ext uri="{FF2B5EF4-FFF2-40B4-BE49-F238E27FC236}">
                <a16:creationId xmlns:a16="http://schemas.microsoft.com/office/drawing/2014/main" id="{57E7A045-4D90-8CF2-E58D-548B103B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34497" cy="1534497"/>
          </a:xfrm>
          <a:prstGeom prst="rect">
            <a:avLst/>
          </a:prstGeom>
        </p:spPr>
      </p:pic>
      <p:pic>
        <p:nvPicPr>
          <p:cNvPr id="9" name="Picture 8" descr="A group of people running&#10;&#10;Description automatically generated">
            <a:extLst>
              <a:ext uri="{FF2B5EF4-FFF2-40B4-BE49-F238E27FC236}">
                <a16:creationId xmlns:a16="http://schemas.microsoft.com/office/drawing/2014/main" id="{90BD0D71-2AFF-1982-D643-0FC6B6372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967" y="1285043"/>
            <a:ext cx="3387928" cy="2117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D6177F-2379-E35A-3E69-80EA4EBC6683}"/>
              </a:ext>
            </a:extLst>
          </p:cNvPr>
          <p:cNvSpPr txBox="1"/>
          <p:nvPr/>
        </p:nvSpPr>
        <p:spPr>
          <a:xfrm>
            <a:off x="8658134" y="3593770"/>
            <a:ext cx="292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</a:rPr>
              <a:t>Support vector machines</a:t>
            </a:r>
          </a:p>
        </p:txBody>
      </p:sp>
      <p:pic>
        <p:nvPicPr>
          <p:cNvPr id="12" name="Picture 11" descr="A red and blue brain with blue and red lines&#10;&#10;Description automatically generated">
            <a:extLst>
              <a:ext uri="{FF2B5EF4-FFF2-40B4-BE49-F238E27FC236}">
                <a16:creationId xmlns:a16="http://schemas.microsoft.com/office/drawing/2014/main" id="{74555E3D-DA5B-5105-9562-CF57CB68C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017" y="4512760"/>
            <a:ext cx="1970843" cy="2117276"/>
          </a:xfrm>
          <a:prstGeom prst="rect">
            <a:avLst/>
          </a:prstGeom>
        </p:spPr>
      </p:pic>
      <p:pic>
        <p:nvPicPr>
          <p:cNvPr id="14" name="Picture 13" descr="A pink background with white text&#10;&#10;Description automatically generated">
            <a:extLst>
              <a:ext uri="{FF2B5EF4-FFF2-40B4-BE49-F238E27FC236}">
                <a16:creationId xmlns:a16="http://schemas.microsoft.com/office/drawing/2014/main" id="{1B70D466-0E93-D6B7-3382-A582A781E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0603" y="4912023"/>
            <a:ext cx="2108592" cy="11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5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A29A97C-0C3C-4F06-9CA4-68DFD1CE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01292C1-8B12-4AF2-9B59-8851A132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white hand with yellow armband&#10;&#10;Description automatically generated">
            <a:extLst>
              <a:ext uri="{FF2B5EF4-FFF2-40B4-BE49-F238E27FC236}">
                <a16:creationId xmlns:a16="http://schemas.microsoft.com/office/drawing/2014/main" id="{60E007D3-6166-44C3-4615-573440584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846" y="2019301"/>
            <a:ext cx="4909704" cy="3682278"/>
          </a:xfrm>
          <a:prstGeom prst="rect">
            <a:avLst/>
          </a:prstGeom>
        </p:spPr>
      </p:pic>
      <p:pic>
        <p:nvPicPr>
          <p:cNvPr id="7" name="Picture 6" descr="An orange rectangular sign with white text&#10;&#10;Description automatically generated">
            <a:extLst>
              <a:ext uri="{FF2B5EF4-FFF2-40B4-BE49-F238E27FC236}">
                <a16:creationId xmlns:a16="http://schemas.microsoft.com/office/drawing/2014/main" id="{109254A7-40D3-0485-2A78-03ED42C3F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77297" cy="1077297"/>
          </a:xfrm>
          <a:prstGeom prst="rect">
            <a:avLst/>
          </a:prstGeom>
        </p:spPr>
      </p:pic>
      <p:pic>
        <p:nvPicPr>
          <p:cNvPr id="1026" name="Picture 2" descr="Thank You Images - Free Download on Freepik">
            <a:extLst>
              <a:ext uri="{FF2B5EF4-FFF2-40B4-BE49-F238E27FC236}">
                <a16:creationId xmlns:a16="http://schemas.microsoft.com/office/drawing/2014/main" id="{B76AFB1A-6C73-48B7-A347-E14464419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97" y="2060525"/>
            <a:ext cx="4533968" cy="320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451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looking at a screen&#10;&#10;Description automatically generated">
            <a:extLst>
              <a:ext uri="{FF2B5EF4-FFF2-40B4-BE49-F238E27FC236}">
                <a16:creationId xmlns:a16="http://schemas.microsoft.com/office/drawing/2014/main" id="{33ECE826-81F0-716E-E09B-F96F5D1A9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83" r="5649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041B5F-DAB8-0957-D5E5-8B6A3CEA6217}"/>
              </a:ext>
            </a:extLst>
          </p:cNvPr>
          <p:cNvSpPr txBox="1"/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u="sng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 1 : Visualization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42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3BAF7CE-CC5D-B4DC-791A-828947FAD1F7}"/>
              </a:ext>
            </a:extLst>
          </p:cNvPr>
          <p:cNvSpPr txBox="1"/>
          <p:nvPr/>
        </p:nvSpPr>
        <p:spPr>
          <a:xfrm>
            <a:off x="1371598" y="319314"/>
            <a:ext cx="9477377" cy="1030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Visualization</a:t>
            </a:r>
          </a:p>
        </p:txBody>
      </p:sp>
      <p:pic>
        <p:nvPicPr>
          <p:cNvPr id="7" name="Picture 6" descr="An orange rectangular sign with white text&#10;&#10;Description automatically generated">
            <a:extLst>
              <a:ext uri="{FF2B5EF4-FFF2-40B4-BE49-F238E27FC236}">
                <a16:creationId xmlns:a16="http://schemas.microsoft.com/office/drawing/2014/main" id="{9158E254-0BA6-D47A-B605-23364A49C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491" y="49542"/>
            <a:ext cx="1476376" cy="1476376"/>
          </a:xfrm>
          <a:prstGeom prst="rect">
            <a:avLst/>
          </a:prstGeom>
        </p:spPr>
      </p:pic>
      <p:pic>
        <p:nvPicPr>
          <p:cNvPr id="3" name="Picture 2" descr="A collage of multiple images of a graph&#10;&#10;Description automatically generated with medium confidence">
            <a:extLst>
              <a:ext uri="{FF2B5EF4-FFF2-40B4-BE49-F238E27FC236}">
                <a16:creationId xmlns:a16="http://schemas.microsoft.com/office/drawing/2014/main" id="{B459EAE3-93C7-05D6-8552-41530F0F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447" y="1738640"/>
            <a:ext cx="7738190" cy="4606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A46417-06BB-FF60-2E26-3A01D0B9649B}"/>
              </a:ext>
            </a:extLst>
          </p:cNvPr>
          <p:cNvSpPr txBox="1"/>
          <p:nvPr/>
        </p:nvSpPr>
        <p:spPr>
          <a:xfrm>
            <a:off x="346737" y="1633931"/>
            <a:ext cx="3163080" cy="4904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see that there is a significant degree of data fluctuation in this scatterplot matrix. But, we can see a pattern where there is a clear division between the death events' occurrences, particularly on the time column. In other words, when the follow-up period is shorter, deaths occur more frequently, and when it is longer, people usually survive.</a:t>
            </a:r>
          </a:p>
        </p:txBody>
      </p:sp>
    </p:spTree>
    <p:extLst>
      <p:ext uri="{BB962C8B-B14F-4D97-AF65-F5344CB8AC3E}">
        <p14:creationId xmlns:p14="http://schemas.microsoft.com/office/powerpoint/2010/main" val="312349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F5D996-4D52-22EE-30D7-C07274F57282}"/>
              </a:ext>
            </a:extLst>
          </p:cNvPr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 VS Ejection Fraction</a:t>
            </a:r>
          </a:p>
        </p:txBody>
      </p:sp>
      <p:sp>
        <p:nvSpPr>
          <p:cNvPr id="5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C3A288-5366-A0DA-863B-C8066707741F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In this figure, it is evident that a person has a higher likelihood of dying when both age and ejection fraction are low, but not when they are both higher.</a:t>
            </a:r>
          </a:p>
        </p:txBody>
      </p:sp>
      <p:pic>
        <p:nvPicPr>
          <p:cNvPr id="7" name="Picture 6" descr="A collage of graphs&#10;&#10;Description automatically generated">
            <a:extLst>
              <a:ext uri="{FF2B5EF4-FFF2-40B4-BE49-F238E27FC236}">
                <a16:creationId xmlns:a16="http://schemas.microsoft.com/office/drawing/2014/main" id="{BB6E8FB3-25DA-B306-FF15-60ACE85E4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28959"/>
            <a:ext cx="6903720" cy="34000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2A72274-A6D4-A162-E55D-5DE3E8751453}"/>
                  </a:ext>
                </a:extLst>
              </p14:cNvPr>
              <p14:cNvContentPartPr/>
              <p14:nvPr/>
            </p14:nvContentPartPr>
            <p14:xfrm>
              <a:off x="-766474" y="392770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2A72274-A6D4-A162-E55D-5DE3E87514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20474" y="3819703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n orange rectangular sign with white text&#10;&#10;Description automatically generated">
            <a:extLst>
              <a:ext uri="{FF2B5EF4-FFF2-40B4-BE49-F238E27FC236}">
                <a16:creationId xmlns:a16="http://schemas.microsoft.com/office/drawing/2014/main" id="{AAFD9A05-41E1-4A40-532C-97A1A55AA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560"/>
            <a:ext cx="1004207" cy="100420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6DD89E7-18D8-373A-349E-E6CD77F6AF9D}"/>
              </a:ext>
            </a:extLst>
          </p:cNvPr>
          <p:cNvSpPr/>
          <p:nvPr/>
        </p:nvSpPr>
        <p:spPr>
          <a:xfrm>
            <a:off x="4767309" y="3927703"/>
            <a:ext cx="2325949" cy="120133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5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B025CA-2FC9-0183-BD88-E2024CB7CB49}"/>
              </a:ext>
            </a:extLst>
          </p:cNvPr>
          <p:cNvSpPr txBox="1"/>
          <p:nvPr/>
        </p:nvSpPr>
        <p:spPr>
          <a:xfrm>
            <a:off x="761840" y="1138265"/>
            <a:ext cx="4544762" cy="14011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Serum Creatinine VS Time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80626B0-288E-DFDE-0253-995BA8D158F3}"/>
              </a:ext>
            </a:extLst>
          </p:cNvPr>
          <p:cNvSpPr txBox="1"/>
          <p:nvPr/>
        </p:nvSpPr>
        <p:spPr>
          <a:xfrm>
            <a:off x="761840" y="2551176"/>
            <a:ext cx="4544762" cy="360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In this diagram, we can see that there is a higher risk of mortality when the patient does not regularly follow up and has a low serum creatinine level. But, the likelihood of survival rises with increased follow-up.</a:t>
            </a:r>
          </a:p>
        </p:txBody>
      </p:sp>
      <p:pic>
        <p:nvPicPr>
          <p:cNvPr id="3" name="Picture 2" descr="A collage of graphs&#10;&#10;Description automatically generated">
            <a:extLst>
              <a:ext uri="{FF2B5EF4-FFF2-40B4-BE49-F238E27FC236}">
                <a16:creationId xmlns:a16="http://schemas.microsoft.com/office/drawing/2014/main" id="{3E73C09E-0682-0E45-72B0-A14A7BA1C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602" y="1950097"/>
            <a:ext cx="6805027" cy="3351475"/>
          </a:xfrm>
          <a:prstGeom prst="rect">
            <a:avLst/>
          </a:prstGeom>
        </p:spPr>
      </p:pic>
      <p:pic>
        <p:nvPicPr>
          <p:cNvPr id="6" name="Picture 5" descr="An orange rectangular sign with white text&#10;&#10;Description automatically generated">
            <a:extLst>
              <a:ext uri="{FF2B5EF4-FFF2-40B4-BE49-F238E27FC236}">
                <a16:creationId xmlns:a16="http://schemas.microsoft.com/office/drawing/2014/main" id="{4D70264D-5153-E110-780C-71C3501FA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29261" cy="82926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87D0759-A179-3F4D-181D-D5B186FB560E}"/>
              </a:ext>
            </a:extLst>
          </p:cNvPr>
          <p:cNvSpPr/>
          <p:nvPr/>
        </p:nvSpPr>
        <p:spPr>
          <a:xfrm>
            <a:off x="9587883" y="1950097"/>
            <a:ext cx="2411284" cy="135239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3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9CB85-0CAA-4DA8-FE8B-64CEE8EAE46F}"/>
              </a:ext>
            </a:extLst>
          </p:cNvPr>
          <p:cNvSpPr txBox="1"/>
          <p:nvPr/>
        </p:nvSpPr>
        <p:spPr>
          <a:xfrm>
            <a:off x="1255057" y="5279509"/>
            <a:ext cx="9707911" cy="739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>
                <a:latin typeface="+mj-lt"/>
                <a:ea typeface="+mj-ea"/>
                <a:cs typeface="+mj-cs"/>
              </a:rPr>
              <a:t>Graphs with pairs of continuous variables and plotted with Death events</a:t>
            </a:r>
          </a:p>
        </p:txBody>
      </p:sp>
      <p:pic>
        <p:nvPicPr>
          <p:cNvPr id="5" name="Picture 4" descr="A graph with red and blue triangles&#10;&#10;Description automatically generated">
            <a:extLst>
              <a:ext uri="{FF2B5EF4-FFF2-40B4-BE49-F238E27FC236}">
                <a16:creationId xmlns:a16="http://schemas.microsoft.com/office/drawing/2014/main" id="{1FFD55EC-ACE2-F3E7-D3C3-BC7AEA00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92" y="1273449"/>
            <a:ext cx="4533764" cy="2720258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781FDF6-51FB-D787-267E-7E6A34D0B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718" y="1273449"/>
            <a:ext cx="4533764" cy="2720258"/>
          </a:xfrm>
          <a:prstGeom prst="rect">
            <a:avLst/>
          </a:prstGeom>
        </p:spPr>
      </p:pic>
      <p:pic>
        <p:nvPicPr>
          <p:cNvPr id="3" name="Picture 2" descr="An orange rectangular sign with white text&#10;&#10;Description automatically generated">
            <a:extLst>
              <a:ext uri="{FF2B5EF4-FFF2-40B4-BE49-F238E27FC236}">
                <a16:creationId xmlns:a16="http://schemas.microsoft.com/office/drawing/2014/main" id="{881174ED-5521-9AA9-9D7E-1EE989CE2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50860" cy="10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2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background with black text and black text&#10;&#10;Description automatically generated">
            <a:extLst>
              <a:ext uri="{FF2B5EF4-FFF2-40B4-BE49-F238E27FC236}">
                <a16:creationId xmlns:a16="http://schemas.microsoft.com/office/drawing/2014/main" id="{F1A043D1-68F2-36E1-F627-D2E24B3868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09" y="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5C26C-32FF-4CE7-C67B-5A8DDCC55F15}"/>
              </a:ext>
            </a:extLst>
          </p:cNvPr>
          <p:cNvSpPr txBox="1"/>
          <p:nvPr/>
        </p:nvSpPr>
        <p:spPr>
          <a:xfrm>
            <a:off x="762000" y="1137434"/>
            <a:ext cx="7800660" cy="152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Part B: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537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FC39CA-C3A2-FA2D-77E4-BF924BEF2E77}"/>
              </a:ext>
            </a:extLst>
          </p:cNvPr>
          <p:cNvSpPr txBox="1"/>
          <p:nvPr/>
        </p:nvSpPr>
        <p:spPr>
          <a:xfrm>
            <a:off x="5308955" y="400743"/>
            <a:ext cx="2598805" cy="42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04088">
              <a:spcAft>
                <a:spcPts val="600"/>
              </a:spcAft>
            </a:pPr>
            <a:r>
              <a:rPr lang="en-US" sz="2156" b="1" u="sng" kern="1200">
                <a:solidFill>
                  <a:schemeClr val="tx1"/>
                </a:solidFill>
                <a:latin typeface="Avenir Next Condensed" panose="020B0506020202020204" pitchFamily="34" charset="0"/>
                <a:ea typeface="+mn-ea"/>
                <a:cs typeface="+mn-cs"/>
              </a:rPr>
              <a:t>Part 2 : Perceptrons</a:t>
            </a:r>
            <a:endParaRPr lang="en-US" sz="2800" b="1" u="sng">
              <a:latin typeface="Avenir Next Condensed" panose="020B0506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0C027-D7C8-FDF7-D56F-E102D41C308F}"/>
              </a:ext>
            </a:extLst>
          </p:cNvPr>
          <p:cNvSpPr txBox="1"/>
          <p:nvPr/>
        </p:nvSpPr>
        <p:spPr>
          <a:xfrm>
            <a:off x="8162136" y="2442379"/>
            <a:ext cx="2266924" cy="886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04088">
              <a:spcAft>
                <a:spcPts val="600"/>
              </a:spcAft>
            </a:pPr>
            <a:r>
              <a:rPr lang="en-US" sz="1386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 and Serum Sodium </a:t>
            </a:r>
          </a:p>
          <a:p>
            <a:pPr defTabSz="704088">
              <a:spcAft>
                <a:spcPts val="600"/>
              </a:spcAft>
            </a:pPr>
            <a:endParaRPr lang="en-US" sz="1386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04088">
              <a:spcAft>
                <a:spcPts val="600"/>
              </a:spcAft>
            </a:pPr>
            <a:r>
              <a:rPr lang="en-US" sz="1386" b="1" dirty="0">
                <a:solidFill>
                  <a:schemeClr val="bg1"/>
                </a:solidFill>
                <a:highlight>
                  <a:srgbClr val="000000"/>
                </a:highlight>
              </a:rPr>
              <a:t>Accuracy – 65.55%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FA1C9-A232-477C-7050-2D958D39A410}"/>
              </a:ext>
            </a:extLst>
          </p:cNvPr>
          <p:cNvSpPr txBox="1"/>
          <p:nvPr/>
        </p:nvSpPr>
        <p:spPr>
          <a:xfrm>
            <a:off x="8505594" y="4141204"/>
            <a:ext cx="2742414" cy="886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04088">
              <a:spcAft>
                <a:spcPts val="600"/>
              </a:spcAft>
            </a:pPr>
            <a:r>
              <a:rPr lang="en-US" sz="1386" b="1" kern="1200" dirty="0">
                <a:latin typeface="+mn-lt"/>
                <a:ea typeface="+mn-ea"/>
                <a:cs typeface="+mn-cs"/>
              </a:rPr>
              <a:t>Age and Time</a:t>
            </a:r>
          </a:p>
          <a:p>
            <a:pPr defTabSz="704088">
              <a:spcAft>
                <a:spcPts val="600"/>
              </a:spcAft>
            </a:pPr>
            <a:endParaRPr lang="en-US" sz="1386" b="1" kern="1200" dirty="0">
              <a:latin typeface="+mn-lt"/>
              <a:ea typeface="+mn-ea"/>
              <a:cs typeface="+mn-cs"/>
            </a:endParaRPr>
          </a:p>
          <a:p>
            <a:pPr defTabSz="704088">
              <a:spcAft>
                <a:spcPts val="600"/>
              </a:spcAft>
            </a:pPr>
            <a:r>
              <a:rPr lang="en-US" sz="1386" b="1" kern="1200" dirty="0">
                <a:solidFill>
                  <a:schemeClr val="bg1"/>
                </a:solidFill>
                <a:highlight>
                  <a:srgbClr val="000000"/>
                </a:highlight>
                <a:latin typeface="+mn-lt"/>
                <a:ea typeface="+mn-ea"/>
                <a:cs typeface="+mn-cs"/>
              </a:rPr>
              <a:t>Accuracy – 83.33%</a:t>
            </a:r>
            <a:endParaRPr lang="en-US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61D69-07EC-414D-ADF9-EC0A8BC79C12}"/>
              </a:ext>
            </a:extLst>
          </p:cNvPr>
          <p:cNvSpPr txBox="1"/>
          <p:nvPr/>
        </p:nvSpPr>
        <p:spPr>
          <a:xfrm>
            <a:off x="2098885" y="1312655"/>
            <a:ext cx="7210361" cy="518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04088">
              <a:spcAft>
                <a:spcPts val="600"/>
              </a:spcAft>
            </a:pPr>
            <a:r>
              <a:rPr lang="en-US" sz="1386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this model we can observe that Age and Time are better predictors for our model, so we should consider them for future calculations. </a:t>
            </a:r>
            <a:endParaRPr lang="en-US" b="1"/>
          </a:p>
        </p:txBody>
      </p:sp>
      <p:pic>
        <p:nvPicPr>
          <p:cNvPr id="6" name="Picture 5" descr="A close-up of a computer code&#10;&#10;Description automatically generated">
            <a:extLst>
              <a:ext uri="{FF2B5EF4-FFF2-40B4-BE49-F238E27FC236}">
                <a16:creationId xmlns:a16="http://schemas.microsoft.com/office/drawing/2014/main" id="{6AB7D3D0-C263-26A7-8C71-ADEB03D7A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725" y="2190375"/>
            <a:ext cx="5573466" cy="1220598"/>
          </a:xfrm>
          <a:prstGeom prst="rect">
            <a:avLst/>
          </a:prstGeom>
        </p:spPr>
      </p:pic>
      <p:pic>
        <p:nvPicPr>
          <p:cNvPr id="10" name="Picture 9" descr="A close-up of a computer code&#10;&#10;Description automatically generated">
            <a:extLst>
              <a:ext uri="{FF2B5EF4-FFF2-40B4-BE49-F238E27FC236}">
                <a16:creationId xmlns:a16="http://schemas.microsoft.com/office/drawing/2014/main" id="{3BE8B81C-B076-C677-63A3-C445C6E1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55" y="3986821"/>
            <a:ext cx="5857113" cy="1194779"/>
          </a:xfrm>
          <a:prstGeom prst="rect">
            <a:avLst/>
          </a:prstGeom>
        </p:spPr>
      </p:pic>
      <p:pic>
        <p:nvPicPr>
          <p:cNvPr id="8" name="Picture 7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F1F93F97-12A4-4FC0-6155-958928B89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" y="0"/>
            <a:ext cx="1143920" cy="11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7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A5516D-C77D-14EC-DDA4-1D5AFA70F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BD40E4-B198-E96B-482A-7DF1FAD76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C53DB5E-A05A-F738-1F89-97780F4EF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088AA6-C300-C7CF-6475-0C777ACF35B7}"/>
              </a:ext>
            </a:extLst>
          </p:cNvPr>
          <p:cNvSpPr txBox="1"/>
          <p:nvPr/>
        </p:nvSpPr>
        <p:spPr>
          <a:xfrm>
            <a:off x="5308955" y="400743"/>
            <a:ext cx="2598805" cy="42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04088">
              <a:spcAft>
                <a:spcPts val="600"/>
              </a:spcAft>
            </a:pPr>
            <a:r>
              <a:rPr lang="en-US" sz="2156" b="1" u="sng" kern="1200">
                <a:solidFill>
                  <a:schemeClr val="tx1"/>
                </a:solidFill>
                <a:latin typeface="Avenir Next Condensed" panose="020B0506020202020204" pitchFamily="34" charset="0"/>
                <a:ea typeface="+mn-ea"/>
                <a:cs typeface="+mn-cs"/>
              </a:rPr>
              <a:t>Part 2 : Perceptrons</a:t>
            </a:r>
            <a:endParaRPr lang="en-US" sz="2800" b="1" u="sng">
              <a:latin typeface="Avenir Next Condensed" panose="020B0506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E3407-163F-EC84-11D2-8DD7DD056854}"/>
              </a:ext>
            </a:extLst>
          </p:cNvPr>
          <p:cNvSpPr txBox="1"/>
          <p:nvPr/>
        </p:nvSpPr>
        <p:spPr>
          <a:xfrm>
            <a:off x="8478961" y="2192335"/>
            <a:ext cx="22669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Age and Ejection Fraction and Time</a:t>
            </a:r>
          </a:p>
          <a:p>
            <a:endParaRPr lang="en-US" sz="1400" dirty="0"/>
          </a:p>
          <a:p>
            <a:pPr defTabSz="704088">
              <a:spcAft>
                <a:spcPts val="600"/>
              </a:spcAft>
            </a:pPr>
            <a:r>
              <a:rPr lang="en-US" sz="1386" b="1" dirty="0">
                <a:solidFill>
                  <a:schemeClr val="bg1"/>
                </a:solidFill>
                <a:highlight>
                  <a:srgbClr val="000000"/>
                </a:highlight>
              </a:rPr>
              <a:t>Accuracy – 42.2%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CFD4FD-03A4-5F65-8199-C7B53048D900}"/>
              </a:ext>
            </a:extLst>
          </p:cNvPr>
          <p:cNvSpPr txBox="1"/>
          <p:nvPr/>
        </p:nvSpPr>
        <p:spPr>
          <a:xfrm>
            <a:off x="8478961" y="4141204"/>
            <a:ext cx="32395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Age and Ejection Fraction and </a:t>
            </a:r>
            <a:r>
              <a:rPr lang="en-US" sz="1400" b="1" dirty="0" err="1"/>
              <a:t>Serum_Sodium</a:t>
            </a:r>
            <a:endParaRPr lang="en-US" sz="1400" b="1" dirty="0"/>
          </a:p>
          <a:p>
            <a:endParaRPr lang="en-US" sz="1400" dirty="0"/>
          </a:p>
          <a:p>
            <a:pPr defTabSz="704088">
              <a:spcAft>
                <a:spcPts val="600"/>
              </a:spcAft>
            </a:pPr>
            <a:r>
              <a:rPr lang="en-US" sz="1386" b="1" dirty="0">
                <a:solidFill>
                  <a:schemeClr val="bg1"/>
                </a:solidFill>
                <a:highlight>
                  <a:srgbClr val="000000"/>
                </a:highlight>
              </a:rPr>
              <a:t>Accuracy – 33.33%</a:t>
            </a:r>
          </a:p>
        </p:txBody>
      </p:sp>
      <p:pic>
        <p:nvPicPr>
          <p:cNvPr id="8" name="Picture 7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78F226C6-5518-845F-8132-194319184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" y="0"/>
            <a:ext cx="1143920" cy="11439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3E1FF7-E021-645C-D003-C5E48A66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84" y="2080334"/>
            <a:ext cx="6416750" cy="1248057"/>
          </a:xfrm>
          <a:prstGeom prst="rect">
            <a:avLst/>
          </a:prstGeom>
        </p:spPr>
      </p:pic>
      <p:pic>
        <p:nvPicPr>
          <p:cNvPr id="4" name="Picture 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5276E062-20D3-F254-94DE-C758E6F10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83" y="3911849"/>
            <a:ext cx="6416750" cy="139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28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450</TotalTime>
  <Words>634</Words>
  <Application>Microsoft Office PowerPoint</Application>
  <PresentationFormat>Widescreen</PresentationFormat>
  <Paragraphs>60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Avenir Next Condensed</vt:lpstr>
      <vt:lpstr>Cabin Sketch</vt:lpstr>
      <vt:lpstr>Calibri</vt:lpstr>
      <vt:lpstr>Calibri Light</vt:lpstr>
      <vt:lpstr>Corbel Light</vt:lpstr>
      <vt:lpstr>Julius Sans One</vt:lpstr>
      <vt:lpstr>Office Theme</vt:lpstr>
      <vt:lpstr>BUA 751 : Machine Learning for Business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Part-C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Prasun Abhishek Sanjay Kumar Singh</dc:creator>
  <cp:lastModifiedBy>Chenna Keshav Chinthakindi</cp:lastModifiedBy>
  <cp:revision>10</cp:revision>
  <dcterms:created xsi:type="dcterms:W3CDTF">2023-10-02T18:17:35Z</dcterms:created>
  <dcterms:modified xsi:type="dcterms:W3CDTF">2024-02-19T20:32:11Z</dcterms:modified>
</cp:coreProperties>
</file>